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27"/>
  </p:notesMasterIdLst>
  <p:handoutMasterIdLst>
    <p:handoutMasterId r:id="rId28"/>
  </p:handoutMasterIdLst>
  <p:sldIdLst>
    <p:sldId id="714" r:id="rId2"/>
    <p:sldId id="702" r:id="rId3"/>
    <p:sldId id="703" r:id="rId4"/>
    <p:sldId id="704" r:id="rId5"/>
    <p:sldId id="705" r:id="rId6"/>
    <p:sldId id="709" r:id="rId7"/>
    <p:sldId id="730" r:id="rId8"/>
    <p:sldId id="706" r:id="rId9"/>
    <p:sldId id="707" r:id="rId10"/>
    <p:sldId id="711" r:id="rId11"/>
    <p:sldId id="729" r:id="rId12"/>
    <p:sldId id="728" r:id="rId13"/>
    <p:sldId id="716" r:id="rId14"/>
    <p:sldId id="717" r:id="rId15"/>
    <p:sldId id="718" r:id="rId16"/>
    <p:sldId id="719" r:id="rId17"/>
    <p:sldId id="720" r:id="rId18"/>
    <p:sldId id="721" r:id="rId19"/>
    <p:sldId id="722" r:id="rId20"/>
    <p:sldId id="723" r:id="rId21"/>
    <p:sldId id="724" r:id="rId22"/>
    <p:sldId id="725" r:id="rId23"/>
    <p:sldId id="726" r:id="rId24"/>
    <p:sldId id="727" r:id="rId25"/>
    <p:sldId id="712" r:id="rId26"/>
  </p:sldIdLst>
  <p:sldSz cx="9144000" cy="6858000" type="screen4x3"/>
  <p:notesSz cx="6808788" cy="99409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Мищенко Надежда Павловна" initials="МНП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0066"/>
    <a:srgbClr val="FF3300"/>
    <a:srgbClr val="0099FF"/>
    <a:srgbClr val="0000FF"/>
    <a:srgbClr val="FFCCCC"/>
    <a:srgbClr val="FF7C80"/>
    <a:srgbClr val="0B79BD"/>
    <a:srgbClr val="FFFFCC"/>
    <a:srgbClr val="EC95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499" autoAdjust="0"/>
    <p:restoredTop sz="99433" autoAdjust="0"/>
  </p:normalViewPr>
  <p:slideViewPr>
    <p:cSldViewPr>
      <p:cViewPr>
        <p:scale>
          <a:sx n="70" d="100"/>
          <a:sy n="70" d="100"/>
        </p:scale>
        <p:origin x="-1854" y="-5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</p:sldLst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9.xml"/><Relationship Id="rId13" Type="http://schemas.openxmlformats.org/officeDocument/2006/relationships/slide" Target="slides/slide24.xml"/><Relationship Id="rId3" Type="http://schemas.openxmlformats.org/officeDocument/2006/relationships/slide" Target="slides/slide14.xml"/><Relationship Id="rId7" Type="http://schemas.openxmlformats.org/officeDocument/2006/relationships/slide" Target="slides/slide18.xml"/><Relationship Id="rId12" Type="http://schemas.openxmlformats.org/officeDocument/2006/relationships/slide" Target="slides/slide23.xml"/><Relationship Id="rId2" Type="http://schemas.openxmlformats.org/officeDocument/2006/relationships/slide" Target="slides/slide13.xml"/><Relationship Id="rId1" Type="http://schemas.openxmlformats.org/officeDocument/2006/relationships/slide" Target="slides/slide12.xml"/><Relationship Id="rId6" Type="http://schemas.openxmlformats.org/officeDocument/2006/relationships/slide" Target="slides/slide17.xml"/><Relationship Id="rId11" Type="http://schemas.openxmlformats.org/officeDocument/2006/relationships/slide" Target="slides/slide22.xml"/><Relationship Id="rId5" Type="http://schemas.openxmlformats.org/officeDocument/2006/relationships/slide" Target="slides/slide16.xml"/><Relationship Id="rId10" Type="http://schemas.openxmlformats.org/officeDocument/2006/relationships/slide" Target="slides/slide21.xml"/><Relationship Id="rId4" Type="http://schemas.openxmlformats.org/officeDocument/2006/relationships/slide" Target="slides/slide15.xml"/><Relationship Id="rId9" Type="http://schemas.openxmlformats.org/officeDocument/2006/relationships/slide" Target="slides/slide2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50475" cy="497046"/>
          </a:xfrm>
          <a:prstGeom prst="rect">
            <a:avLst/>
          </a:prstGeom>
        </p:spPr>
        <p:txBody>
          <a:bodyPr vert="horz" lIns="91550" tIns="45776" rIns="91550" bIns="4577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741" y="1"/>
            <a:ext cx="2950475" cy="497046"/>
          </a:xfrm>
          <a:prstGeom prst="rect">
            <a:avLst/>
          </a:prstGeom>
        </p:spPr>
        <p:txBody>
          <a:bodyPr vert="horz" lIns="91550" tIns="45776" rIns="91550" bIns="4577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FA18FC5-8EE3-4D81-8E3B-2E38B6C6ACBA}" type="datetimeFigureOut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4" y="9442155"/>
            <a:ext cx="2950475" cy="497046"/>
          </a:xfrm>
          <a:prstGeom prst="rect">
            <a:avLst/>
          </a:prstGeom>
        </p:spPr>
        <p:txBody>
          <a:bodyPr vert="horz" lIns="91550" tIns="45776" rIns="91550" bIns="4577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741" y="9442155"/>
            <a:ext cx="2950475" cy="497046"/>
          </a:xfrm>
          <a:prstGeom prst="rect">
            <a:avLst/>
          </a:prstGeom>
        </p:spPr>
        <p:txBody>
          <a:bodyPr vert="horz" lIns="91550" tIns="45776" rIns="91550" bIns="4577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EB9EF3C-7449-4CC2-B680-5046F505F6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226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50475" cy="497046"/>
          </a:xfrm>
          <a:prstGeom prst="rect">
            <a:avLst/>
          </a:prstGeom>
        </p:spPr>
        <p:txBody>
          <a:bodyPr vert="horz" lIns="91550" tIns="45776" rIns="91550" bIns="4577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41" y="1"/>
            <a:ext cx="2950475" cy="497046"/>
          </a:xfrm>
          <a:prstGeom prst="rect">
            <a:avLst/>
          </a:prstGeom>
        </p:spPr>
        <p:txBody>
          <a:bodyPr vert="horz" lIns="91550" tIns="45776" rIns="91550" bIns="4577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49A06AA-2C6B-4BE3-9B75-B3DDAAC1E235}" type="datetimeFigureOut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6" rIns="91550" bIns="45776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2"/>
            <a:ext cx="5447030" cy="4473417"/>
          </a:xfrm>
          <a:prstGeom prst="rect">
            <a:avLst/>
          </a:prstGeom>
        </p:spPr>
        <p:txBody>
          <a:bodyPr vert="horz" lIns="91550" tIns="45776" rIns="91550" bIns="45776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442155"/>
            <a:ext cx="2950475" cy="497046"/>
          </a:xfrm>
          <a:prstGeom prst="rect">
            <a:avLst/>
          </a:prstGeom>
        </p:spPr>
        <p:txBody>
          <a:bodyPr vert="horz" lIns="91550" tIns="45776" rIns="91550" bIns="4577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41" y="9442155"/>
            <a:ext cx="2950475" cy="497046"/>
          </a:xfrm>
          <a:prstGeom prst="rect">
            <a:avLst/>
          </a:prstGeom>
        </p:spPr>
        <p:txBody>
          <a:bodyPr vert="horz" lIns="91550" tIns="45776" rIns="91550" bIns="4577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1651280-C435-42A0-8CBA-76CBFC38E8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0345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3966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1" name="Rectangle 2051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858" tIns="45928" rIns="91858" bIns="45928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4579" name="Rectangle 2051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858" tIns="45928" rIns="91858" bIns="45928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7" name="Rectangle 2051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858" tIns="45928" rIns="91858" bIns="45928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8675" name="Rectangle 2051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858" tIns="45928" rIns="91858" bIns="45928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0723" name="Rectangle 2051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858" tIns="45928" rIns="91858" bIns="45928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2771" name="Rectangle 2051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858" tIns="45928" rIns="91858" bIns="45928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855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195" name="Rectangle 2051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858" tIns="45928" rIns="91858" bIns="45928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243" name="Rectangle 2051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858" tIns="45928" rIns="91858" bIns="45928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291" name="Rectangle 2051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858" tIns="45928" rIns="91858" bIns="45928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4339" name="Rectangle 2051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858" tIns="45928" rIns="91858" bIns="45928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7" name="Rectangle 2051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858" tIns="45928" rIns="91858" bIns="45928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5" name="Rectangle 2051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858" tIns="45928" rIns="91858" bIns="45928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3" name="Rectangle 2051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858" tIns="45928" rIns="91858" bIns="45928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>
            <a:noAutofit/>
          </a:bodyPr>
          <a:lstStyle>
            <a:lvl1pPr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D2D23-71A0-4BFA-9EC6-3D39329A820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01F1B-636D-4C0E-9556-4A00AB48362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242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59105-ADB9-45C6-B80B-98539BB33B53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A3827-B749-46EC-A5E8-D169E06AF3F9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075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F6C48-9760-4073-8DCD-66129A22EB88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5524A-21AE-4BE2-98DC-D28763ED0750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521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E8C6F-ABFA-4365-B0A2-CEA79C83A9DD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DE44F-10A0-482C-B1D0-E52EC3345A2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044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>
            <a:noAutofit/>
          </a:bodyPr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DDDC5-848F-4FA6-8151-456036A128B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61AF6-B038-4FF3-A856-EAA5F85E9B3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2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6F6E1-57E8-455F-A666-A72CBFDB2257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A3231-8BFE-45CF-8926-65272BEEE873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413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3ABF7-5C84-48EA-9AC6-A66AB391B1BE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60DE-7B97-4A7A-9310-B71A920FC392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455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0988"/>
            <a:ext cx="1828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D830D-97E1-406A-A2EF-B56FE70B5B9A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B382C-9A45-41AD-98D9-2BA7E51949D6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6700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2265C-8094-4A58-AC16-0CDE7B783CA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E1F3F-8B0D-440D-9581-9F16D5C3AB5C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50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44267-0B51-4496-8C45-558973F43E66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CAB30-65C3-403B-8A27-ABDA242F7DEF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5516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/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40305-2942-4A94-A400-0D86CB398DF1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4FE80-5740-432D-8BAD-B40E55452351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13" y="6356350"/>
            <a:ext cx="5102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016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975" y="1554163"/>
            <a:ext cx="2073275" cy="19796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54400" y="1547813"/>
            <a:ext cx="422275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8913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DCAF9E-F394-45A2-AF1A-BA96550282D4}" type="datetimeFigureOut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975" y="6356350"/>
            <a:ext cx="5102225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625" y="6356350"/>
            <a:ext cx="1138238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073C6B-4F47-4EA2-AB90-D23E1C87410B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7781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 Black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gosuslugi.ru/600362/1/form" TargetMode="Externa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18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quarter" idx="13"/>
          </p:nvPr>
        </p:nvSpPr>
        <p:spPr>
          <a:xfrm>
            <a:off x="395536" y="875640"/>
            <a:ext cx="8568952" cy="5982360"/>
          </a:xfrm>
        </p:spPr>
        <p:txBody>
          <a:bodyPr/>
          <a:lstStyle/>
          <a:p>
            <a:pPr algn="ctr">
              <a:buNone/>
            </a:pPr>
            <a:r>
              <a:rPr lang="ru-RU" sz="3200" b="1" i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Добрый день, уважаемые коллеги и участники публичного слушания! </a:t>
            </a:r>
            <a:endParaRPr lang="ru-RU" sz="3200" i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200" i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Представляю </a:t>
            </a:r>
            <a:r>
              <a:rPr lang="ru-RU" sz="3200" i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Вам доклад на </a:t>
            </a:r>
            <a:r>
              <a:rPr lang="ru-RU" sz="3200" i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тему</a:t>
            </a:r>
          </a:p>
          <a:p>
            <a:pPr algn="ctr">
              <a:buNone/>
            </a:pPr>
            <a:endParaRPr lang="ru-RU" sz="3200" i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sz="3200" b="1" i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i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Новеллы </a:t>
            </a:r>
            <a:r>
              <a:rPr lang="ru-RU" sz="2800" b="1" i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сфере деятельности предоставления</a:t>
            </a: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ru-RU" sz="2800" b="1" i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государственных услуг в 2022 -2023гг.»</a:t>
            </a:r>
          </a:p>
          <a:p>
            <a:pPr marL="0" lvl="0" indent="0" algn="ctr" eaLnBrk="1" hangingPunct="1">
              <a:spcBef>
                <a:spcPct val="0"/>
              </a:spcBef>
              <a:buNone/>
            </a:pPr>
            <a:endParaRPr lang="ru-RU" sz="1600" b="1" i="0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b="1" i="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                                                             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b="1" i="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Докладчик</a:t>
            </a:r>
            <a:r>
              <a:rPr lang="en-US" b="1" i="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:</a:t>
            </a:r>
            <a:r>
              <a:rPr lang="ru-RU" b="1" i="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 Начальник Самарского     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b="1" i="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регионального отдела 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b="1" i="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предоставления государственных 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b="1" i="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услуг и документационного обеспечения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ru-RU" b="1" i="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З.Ю. Баннова</a:t>
            </a:r>
            <a:endParaRPr lang="ru-RU" dirty="0"/>
          </a:p>
        </p:txBody>
      </p:sp>
      <p:grpSp>
        <p:nvGrpSpPr>
          <p:cNvPr id="4" name="Group 17"/>
          <p:cNvGrpSpPr>
            <a:grpSpLocks noGrp="1"/>
          </p:cNvGrpSpPr>
          <p:nvPr/>
        </p:nvGrpSpPr>
        <p:grpSpPr bwMode="auto">
          <a:xfrm>
            <a:off x="0" y="0"/>
            <a:ext cx="9144000" cy="1052736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" y="980728"/>
            <a:ext cx="9101824" cy="648071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Подача заявлений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через Единый портал государственных                          и муниципальных услуг (функций)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" name="TextBox 11"/>
          <p:cNvSpPr txBox="1"/>
          <p:nvPr/>
        </p:nvSpPr>
        <p:spPr>
          <a:xfrm>
            <a:off x="25348" y="1618968"/>
            <a:ext cx="9118651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Главные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преимущества использования портала государственных услуг:</a:t>
            </a:r>
          </a:p>
          <a:p>
            <a:pPr algn="just"/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круглосуточная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доступность;</a:t>
            </a:r>
          </a:p>
          <a:p>
            <a:pPr algn="just"/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возможность получения услуги из любого удобного места;</a:t>
            </a:r>
          </a:p>
          <a:p>
            <a:pPr algn="just"/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оперативный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бесконтактный документооборот;</a:t>
            </a:r>
          </a:p>
          <a:p>
            <a:pPr algn="just"/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прозрачность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оказания государственных услуг;</a:t>
            </a:r>
          </a:p>
          <a:p>
            <a:pPr algn="just"/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повышение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качества и оперативности принимаемых решений за счет обеспечения электронного взаимодействия между ведомствами в процессе оказания государственной услуги.</a:t>
            </a:r>
          </a:p>
          <a:p>
            <a:pPr algn="just"/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Ростехнадзор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рекомендует использовать возможность получения государственных услуг через ЕПГУ в целях существенной экономии времени                и получения государственных услуг в удобное время, предварительно оформив заявку на портале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Госуслуг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(получить услуги в электронном виде на Едином портале могут только зарегистрированные пользователи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Вся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справочная информация доступна по ссылке: </a:t>
            </a:r>
            <a:r>
              <a:rPr lang="ru-RU" sz="20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https://www.gosuslugi.ru/help</a:t>
            </a:r>
          </a:p>
          <a:p>
            <a:pPr algn="just"/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95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" y="980728"/>
            <a:ext cx="9101824" cy="648071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Подача заявлений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через Единый портал государственных                          и муниципальных услуг (функций)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" name="TextBox 11"/>
          <p:cNvSpPr txBox="1"/>
          <p:nvPr/>
        </p:nvSpPr>
        <p:spPr>
          <a:xfrm>
            <a:off x="251518" y="1772816"/>
            <a:ext cx="856895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частности, в случае подачи заявления и прилагаемых документов в рамках государственной услуги по ведению реестра заключений экспертизы промышленной безопасности посредством ЕПГУ </a:t>
            </a:r>
            <a:r>
              <a:rPr lang="ru-RU" sz="20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внесение (отказ во внесении)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заключения экспертизы промышленной безопасности в Реестр, исключение (отказ в исключении) заключения экспертизы промышленной безопасности из Реестра осуществляются в срок, не превышающий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рабочих дней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 дня регистрации соответствующего заявления в системе делопроизводства, а предоставление (отказ в предоставлении) сведений из Реестра, </a:t>
            </a:r>
            <a:r>
              <a:rPr lang="ru-RU" sz="20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подготовка выписки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из Реестра (справки об отсутствии запрашиваемых сведений в Реестре) либо уведомления об отказе в предоставлении сведений из Реестра, осуществляются в срок, не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превышающий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рабочий день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 дня регистрации соответствующего заявления в системе делопроизводства.</a:t>
            </a: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6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395536" y="908720"/>
            <a:ext cx="8424863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alt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Административные процедуры и сроки их выполнения при предоставлении государственной услуги по организации проведения аттестации по вопросам промышленной безопасности, по вопросам безопасности гидротехнических сооружений, безопасности в сфере электроэнергетики</a:t>
            </a:r>
            <a:endParaRPr lang="ru-RU" altLang="ru-RU" sz="1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/>
          <a:p>
            <a:fld id="{34A80DD5-DF9A-4C24-8395-07BF0D0791C9}" type="slidenum">
              <a:rPr lang="ru-RU" altLang="ru-RU" sz="1600"/>
              <a:pPr/>
              <a:t>12</a:t>
            </a:fld>
            <a:endParaRPr lang="ru-RU" altLang="ru-RU" sz="160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3284984"/>
          <a:ext cx="8712968" cy="338437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63647"/>
                <a:gridCol w="5929290"/>
                <a:gridCol w="2420031"/>
              </a:tblGrid>
              <a:tr h="5216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Административная процедура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Срок выполнения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(рабочие дни)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</a:tr>
              <a:tr h="4364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Прием и регистрация заявления, назначение ответственного исполнителя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2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Проверка правильности оформления заявления 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комплектности документов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76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Направление заявителю решения о допуске (отказе в допуске) к прохождению тестирования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05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Прибытие к месту проведения тестирования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8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36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Проведение тестирования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31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Оформление и направление выписки из протокола заседания территориальной аттестационной комиссии Ростехнадзора, внесение сведений об аттестованном лице в реестр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pSp>
        <p:nvGrpSpPr>
          <p:cNvPr id="13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14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8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9" name="Прямоугольник 18"/>
          <p:cNvSpPr/>
          <p:nvPr/>
        </p:nvSpPr>
        <p:spPr>
          <a:xfrm>
            <a:off x="179512" y="2060848"/>
            <a:ext cx="87849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При подаче заявления на предоставление государственной услуги по организации проведения аттестации по вопросам промышленной безопасности, по вопросам безопасности гидротехнических сооружений, безопасности в сфере электроэнергетики через ЕПГУ, оказание государственной услуги осуществляется в срок не превышающий 15 (десяти) рабочих дней.</a:t>
            </a:r>
            <a:endParaRPr lang="ru-RU" sz="16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395536" y="836712"/>
            <a:ext cx="842486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ru-RU" sz="1600" b="1" cap="all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Инструкция по заполнению Заявления на предоставление государственной услуги по прохождению аттестации по вопросам промышленной безопасности</a:t>
            </a:r>
            <a:endParaRPr lang="ru-RU" sz="1600" cap="all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3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/>
          <a:p>
            <a:fld id="{18DB68CD-F0FB-4EC7-BBF2-081BAD9AA8C8}" type="slidenum">
              <a:rPr lang="ru-RU" altLang="ru-RU" sz="1600"/>
              <a:pPr/>
              <a:t>13</a:t>
            </a:fld>
            <a:endParaRPr lang="ru-RU" altLang="ru-RU" sz="1600"/>
          </a:p>
        </p:txBody>
      </p:sp>
      <p:sp>
        <p:nvSpPr>
          <p:cNvPr id="14" name="TextBox 5"/>
          <p:cNvSpPr txBox="1">
            <a:spLocks noChangeArrowheads="1"/>
          </p:cNvSpPr>
          <p:nvPr/>
        </p:nvSpPr>
        <p:spPr bwMode="auto">
          <a:xfrm>
            <a:off x="1187624" y="2132856"/>
            <a:ext cx="7200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857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1" indent="0" algn="ctr" eaLnBrk="1" hangingPunct="1">
              <a:spcBef>
                <a:spcPts val="600"/>
              </a:spcBef>
              <a:buFontTx/>
              <a:buNone/>
              <a:defRPr/>
            </a:pPr>
            <a:r>
              <a:rPr lang="ru-RU" altLang="ru-RU" sz="1800" u="sng" cap="all" dirty="0" smtClean="0">
                <a:solidFill>
                  <a:schemeClr val="bg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Стартовая страница </a:t>
            </a:r>
            <a:endParaRPr lang="ru-RU" altLang="ru-RU" sz="1800" u="sng" cap="all" dirty="0">
              <a:solidFill>
                <a:schemeClr val="bg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9228" name="Рисунок 1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2492896"/>
            <a:ext cx="5544616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12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3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6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7" name="Picture 41" descr="fsetan_emblema200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8" name="Прямоугольник 17"/>
          <p:cNvSpPr/>
          <p:nvPr/>
        </p:nvSpPr>
        <p:spPr>
          <a:xfrm>
            <a:off x="1835696" y="1628800"/>
            <a:ext cx="5832648" cy="400110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u="sng" dirty="0"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5"/>
              </a:rPr>
              <a:t>https://www.gosuslugi.ru/600362/1/form</a:t>
            </a:r>
            <a:endParaRPr lang="ru-RU" sz="2000" dirty="0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395536" y="836712"/>
            <a:ext cx="8424863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ru-RU" sz="1600" b="1" cap="all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Инструкция по заполнению Заявления на предоставление государственной услуги по прохождению аттестации по вопросам промышленной безопасности</a:t>
            </a:r>
            <a:endParaRPr lang="ru-RU" sz="1600" cap="all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1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/>
          <a:p>
            <a:fld id="{63B59D06-1BC5-4A75-822E-D65191FAB7A6}" type="slidenum">
              <a:rPr lang="ru-RU" altLang="ru-RU" sz="1600"/>
              <a:pPr/>
              <a:t>14</a:t>
            </a:fld>
            <a:endParaRPr lang="ru-RU" altLang="ru-RU" sz="1600"/>
          </a:p>
        </p:txBody>
      </p:sp>
      <p:pic>
        <p:nvPicPr>
          <p:cNvPr id="11272" name="Рисунок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3" y="2060848"/>
            <a:ext cx="540060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3" name="TextBox 2"/>
          <p:cNvSpPr txBox="1">
            <a:spLocks noChangeArrowheads="1"/>
          </p:cNvSpPr>
          <p:nvPr/>
        </p:nvSpPr>
        <p:spPr bwMode="auto">
          <a:xfrm>
            <a:off x="2339752" y="1628800"/>
            <a:ext cx="468153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u="sng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Выбор вида аттестации</a:t>
            </a:r>
          </a:p>
        </p:txBody>
      </p:sp>
      <p:grpSp>
        <p:nvGrpSpPr>
          <p:cNvPr id="14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16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7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8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9" name="Picture 41" descr="fsetan_emblema200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395536" y="836712"/>
            <a:ext cx="842486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ru-RU" sz="1600" b="1" cap="all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Инструкция по заполнению Заявления на предоставление государственной услуги по прохождению аттестации по вопросам промышленной безопасности</a:t>
            </a:r>
            <a:endParaRPr lang="ru-RU" sz="1600" cap="all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9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/>
          <a:p>
            <a:fld id="{090ABA58-C671-4428-8B65-FC1D31280D8D}" type="slidenum">
              <a:rPr lang="ru-RU" altLang="ru-RU" sz="1600"/>
              <a:pPr/>
              <a:t>15</a:t>
            </a:fld>
            <a:endParaRPr lang="ru-RU" altLang="ru-RU" sz="1600"/>
          </a:p>
        </p:txBody>
      </p:sp>
      <p:pic>
        <p:nvPicPr>
          <p:cNvPr id="13322" name="Рисунок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2060848"/>
            <a:ext cx="5377929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3" name="TextBox 12"/>
          <p:cNvSpPr txBox="1">
            <a:spLocks noChangeArrowheads="1"/>
          </p:cNvSpPr>
          <p:nvPr/>
        </p:nvSpPr>
        <p:spPr bwMode="auto">
          <a:xfrm>
            <a:off x="2987824" y="1556792"/>
            <a:ext cx="316865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u="sng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Информационный экран</a:t>
            </a:r>
          </a:p>
        </p:txBody>
      </p:sp>
      <p:grpSp>
        <p:nvGrpSpPr>
          <p:cNvPr id="10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11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2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3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4" name="Picture 41" descr="fsetan_emblema200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395536" y="836712"/>
            <a:ext cx="842486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ru-RU" sz="1600" b="1" cap="all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Инструкция по заполнению Заявления на предоставление государственной услуги по прохождению аттестации по вопросам промышленной безопасности</a:t>
            </a:r>
            <a:endParaRPr lang="ru-RU" sz="1600" cap="all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7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/>
          <a:p>
            <a:fld id="{BE320CCC-E638-4F52-82A1-77B093B7FC0B}" type="slidenum">
              <a:rPr lang="ru-RU" altLang="ru-RU" sz="1600"/>
              <a:pPr/>
              <a:t>16</a:t>
            </a:fld>
            <a:endParaRPr lang="ru-RU" altLang="ru-RU" sz="1600"/>
          </a:p>
        </p:txBody>
      </p:sp>
      <p:sp>
        <p:nvSpPr>
          <p:cNvPr id="15370" name="TextBox 11"/>
          <p:cNvSpPr txBox="1">
            <a:spLocks noChangeArrowheads="1"/>
          </p:cNvSpPr>
          <p:nvPr/>
        </p:nvSpPr>
        <p:spPr bwMode="auto">
          <a:xfrm>
            <a:off x="1331640" y="1556792"/>
            <a:ext cx="619268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200" u="sng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Экран проверки </a:t>
            </a:r>
            <a:r>
              <a:rPr lang="ru-RU" sz="2200" u="sng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данных организации</a:t>
            </a:r>
            <a:endParaRPr lang="ru-RU" sz="2200" u="sng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71" name="Рисунок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1988840"/>
            <a:ext cx="5183956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11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2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3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4" name="Picture 41" descr="fsetan_emblema200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395536" y="836712"/>
            <a:ext cx="8424863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ru-RU" sz="1600" b="1" cap="all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Инструкция по заполнению Заявления на предоставление государственной услуги по прохождению аттестации по вопросам промышленной безопасности</a:t>
            </a:r>
            <a:endParaRPr lang="ru-RU" sz="1600" cap="all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5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/>
          <a:p>
            <a:fld id="{563AFD67-1743-409F-A1F9-1D7BD65629FC}" type="slidenum">
              <a:rPr lang="ru-RU" altLang="ru-RU" sz="1600"/>
              <a:pPr/>
              <a:t>17</a:t>
            </a:fld>
            <a:endParaRPr lang="ru-RU" altLang="ru-RU" sz="1600"/>
          </a:p>
        </p:txBody>
      </p:sp>
      <p:pic>
        <p:nvPicPr>
          <p:cNvPr id="17416" name="Рисунок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2276872"/>
            <a:ext cx="6442075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8" name="TextBox 16"/>
          <p:cNvSpPr txBox="1">
            <a:spLocks noChangeArrowheads="1"/>
          </p:cNvSpPr>
          <p:nvPr/>
        </p:nvSpPr>
        <p:spPr bwMode="auto">
          <a:xfrm>
            <a:off x="2051720" y="1556792"/>
            <a:ext cx="511175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u="sng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Экран проверки юридического адреса организации</a:t>
            </a:r>
          </a:p>
        </p:txBody>
      </p:sp>
      <p:grpSp>
        <p:nvGrpSpPr>
          <p:cNvPr id="9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10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1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2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3" name="Picture 41" descr="fsetan_emblema200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395536" y="836712"/>
            <a:ext cx="842486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ru-RU" sz="1600" b="1" cap="all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Инструкция по заполнению Заявления на предоставление государственной услуги по прохождению аттестации по вопросам промышленной безопасности</a:t>
            </a:r>
            <a:endParaRPr lang="ru-RU" sz="1600" cap="all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3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/>
          <a:p>
            <a:fld id="{02FF558C-2DEF-4537-8692-7A4F0A237A09}" type="slidenum">
              <a:rPr lang="ru-RU" altLang="ru-RU" sz="1600"/>
              <a:pPr/>
              <a:t>18</a:t>
            </a:fld>
            <a:endParaRPr lang="ru-RU" altLang="ru-RU" sz="1600"/>
          </a:p>
        </p:txBody>
      </p:sp>
      <p:sp>
        <p:nvSpPr>
          <p:cNvPr id="19465" name="TextBox 16"/>
          <p:cNvSpPr txBox="1">
            <a:spLocks noChangeArrowheads="1"/>
          </p:cNvSpPr>
          <p:nvPr/>
        </p:nvSpPr>
        <p:spPr bwMode="auto">
          <a:xfrm>
            <a:off x="2051720" y="1484784"/>
            <a:ext cx="511175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u="sng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Экраны внесения контактных данных</a:t>
            </a:r>
          </a:p>
        </p:txBody>
      </p:sp>
      <p:pic>
        <p:nvPicPr>
          <p:cNvPr id="19466" name="Рисунок 9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916832"/>
            <a:ext cx="4248472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7" name="Рисунок 3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1916832"/>
            <a:ext cx="4248472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11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2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3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4" name="Picture 41" descr="fsetan_emblema2007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323528" y="836712"/>
            <a:ext cx="842486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ru-RU" sz="1600" b="1" cap="all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Инструкция по заполнению Заявления на предоставление государственной услуги по прохождению аттестации по вопросам промышленной безопасности</a:t>
            </a:r>
            <a:endParaRPr lang="ru-RU" sz="1600" cap="all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1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/>
          <a:p>
            <a:fld id="{7CC8AC70-A077-4F45-B61F-25B1A44159FB}" type="slidenum">
              <a:rPr lang="ru-RU" altLang="ru-RU" sz="1600"/>
              <a:pPr/>
              <a:t>19</a:t>
            </a:fld>
            <a:endParaRPr lang="ru-RU" altLang="ru-RU" sz="1600"/>
          </a:p>
        </p:txBody>
      </p:sp>
      <p:sp>
        <p:nvSpPr>
          <p:cNvPr id="21513" name="TextBox 16"/>
          <p:cNvSpPr txBox="1">
            <a:spLocks noChangeArrowheads="1"/>
          </p:cNvSpPr>
          <p:nvPr/>
        </p:nvSpPr>
        <p:spPr bwMode="auto">
          <a:xfrm>
            <a:off x="2051720" y="1484784"/>
            <a:ext cx="511175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u="sng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Экран выбора территориального органа </a:t>
            </a:r>
            <a:r>
              <a:rPr lang="ru-RU" sz="2200" u="sng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Ростехнадзора</a:t>
            </a:r>
            <a:endParaRPr lang="ru-RU" sz="2200" u="sng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14" name="Рисунок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2276872"/>
            <a:ext cx="5743575" cy="4390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10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1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2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3" name="Picture 41" descr="fsetan_emblema200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933722218"/>
              </p:ext>
            </p:extLst>
          </p:nvPr>
        </p:nvGraphicFramePr>
        <p:xfrm>
          <a:off x="636587" y="1844824"/>
          <a:ext cx="8142001" cy="316377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271090"/>
                <a:gridCol w="1870911"/>
              </a:tblGrid>
              <a:tr h="648072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 государственной услуги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месяцев  2022 года 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9787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Поступило заявлений для внесения в реестр заключений экспертизы промышленной безопасности</a:t>
                      </a:r>
                      <a:r>
                        <a:rPr lang="ru-RU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26238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72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Зарегистрировано</a:t>
                      </a:r>
                      <a:r>
                        <a:rPr lang="ru-RU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</a:t>
                      </a: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реестре заключений экспертизы промышленной безопасности</a:t>
                      </a:r>
                      <a:endParaRPr lang="ru-RU" sz="2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26232</a:t>
                      </a:r>
                    </a:p>
                  </a:txBody>
                  <a:tcPr marL="0" marR="0" marT="0" marB="0" anchor="ctr"/>
                </a:tc>
              </a:tr>
              <a:tr h="7920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Отказано во внесении в реестр заключений экспертизы промышленной безопасности</a:t>
                      </a:r>
                      <a:endParaRPr lang="ru-RU" sz="2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4040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0" y="980728"/>
            <a:ext cx="9144000" cy="74301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anose="02020603050405020304" pitchFamily="18" charset="0"/>
              </a:rPr>
              <a:t>Государственная услуга по Ведению реестра заключений экспертизы промышленной безопасности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32176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8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9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" name="TextBox 3"/>
          <p:cNvSpPr txBox="1"/>
          <p:nvPr/>
        </p:nvSpPr>
        <p:spPr>
          <a:xfrm>
            <a:off x="251520" y="5085184"/>
            <a:ext cx="87849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Административный регламент 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Федеральной службы по экологическому, технологическому </a:t>
            </a: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и 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атомному надзору по предоставлению государственной услуги по ведению реестра заключений экспертизы промышленной безопасности, утвержденного приказом Федеральной службы по экологическому, технологическому и атомному надзору  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от 08.04.2019 № 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141             (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с 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изменениями </a:t>
            </a:r>
            <a:r>
              <a:rPr lang="ru-RU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от </a:t>
            </a:r>
            <a:r>
              <a:rPr lang="ru-RU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24.05.2021 Приказ № 187) </a:t>
            </a:r>
            <a:endParaRPr lang="ru-RU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0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 txBox="1">
            <a:spLocks noChangeArrowheads="1"/>
          </p:cNvSpPr>
          <p:nvPr/>
        </p:nvSpPr>
        <p:spPr bwMode="auto">
          <a:xfrm>
            <a:off x="395536" y="836712"/>
            <a:ext cx="8424863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ru-RU" sz="1600" b="1" cap="all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Инструкция по заполнению Заявления на предоставление государственной услуги по прохождению аттестации по вопросам промышленной безопасности</a:t>
            </a:r>
            <a:endParaRPr lang="ru-RU" sz="1600" cap="all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9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/>
          <a:p>
            <a:fld id="{1D0488B4-313B-4A94-BF66-669E02FAE829}" type="slidenum">
              <a:rPr lang="ru-RU" altLang="ru-RU" sz="1600"/>
              <a:pPr/>
              <a:t>20</a:t>
            </a:fld>
            <a:endParaRPr lang="ru-RU" altLang="ru-RU" sz="1600"/>
          </a:p>
        </p:txBody>
      </p:sp>
      <p:sp>
        <p:nvSpPr>
          <p:cNvPr id="23560" name="TextBox 1"/>
          <p:cNvSpPr txBox="1">
            <a:spLocks noChangeArrowheads="1"/>
          </p:cNvSpPr>
          <p:nvPr/>
        </p:nvSpPr>
        <p:spPr bwMode="auto">
          <a:xfrm>
            <a:off x="1547664" y="1556792"/>
            <a:ext cx="61404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000" u="sng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Форма заполнения данных об аттестуемых сотрудниках</a:t>
            </a:r>
            <a:endParaRPr lang="ru-RU" altLang="ru-RU" sz="2000" u="sng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61" name="Рисунок 5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276872"/>
            <a:ext cx="4243263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2" name="Рисунок 6"/>
          <p:cNvPicPr>
            <a:picLocks noChangeAspect="1"/>
          </p:cNvPicPr>
          <p:nvPr/>
        </p:nvPicPr>
        <p:blipFill>
          <a:blip r:embed="rId4" cstate="print"/>
          <a:srcRect r="3001"/>
          <a:stretch>
            <a:fillRect/>
          </a:stretch>
        </p:blipFill>
        <p:spPr bwMode="auto">
          <a:xfrm>
            <a:off x="4572000" y="2276872"/>
            <a:ext cx="4371851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1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8" name="Picture 41" descr="fsetan_emblema2007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Рисунок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22800" y="2204864"/>
            <a:ext cx="4413250" cy="4448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Rectangle 3"/>
          <p:cNvSpPr txBox="1">
            <a:spLocks noChangeArrowheads="1"/>
          </p:cNvSpPr>
          <p:nvPr/>
        </p:nvSpPr>
        <p:spPr bwMode="auto">
          <a:xfrm>
            <a:off x="467544" y="836712"/>
            <a:ext cx="8424863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ru-RU" sz="1600" b="1" cap="all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Инструкция по заполнению Заявления на предоставление государственной услуги по прохождению аттестации по вопросам промышленной безопасности</a:t>
            </a:r>
            <a:endParaRPr lang="ru-RU" sz="1600" cap="all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8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/>
          <a:p>
            <a:fld id="{AA03EE58-0E49-4C53-B337-98521E78745B}" type="slidenum">
              <a:rPr lang="ru-RU" altLang="ru-RU" sz="1600"/>
              <a:pPr/>
              <a:t>21</a:t>
            </a:fld>
            <a:endParaRPr lang="ru-RU" altLang="ru-RU" sz="1600"/>
          </a:p>
        </p:txBody>
      </p:sp>
      <p:pic>
        <p:nvPicPr>
          <p:cNvPr id="25609" name="Рисунок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1" y="2204864"/>
            <a:ext cx="4237930" cy="4448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195736" y="148478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000" u="sng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Форма заполнения данных об аттестуемых сотрудниках</a:t>
            </a:r>
            <a:endParaRPr lang="ru-RU" altLang="ru-RU" sz="2000" u="sng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10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1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2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3" name="Picture 41" descr="fsetan_emblema2007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 txBox="1">
            <a:spLocks noChangeArrowheads="1"/>
          </p:cNvSpPr>
          <p:nvPr/>
        </p:nvSpPr>
        <p:spPr bwMode="auto">
          <a:xfrm>
            <a:off x="395536" y="836712"/>
            <a:ext cx="8424863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ru-RU" sz="1600" b="1" cap="all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Инструкция по заполнению Заявления на предоставление государственной услуги по прохождению аттестации по вопросам промышленной безопасности</a:t>
            </a:r>
            <a:endParaRPr lang="ru-RU" sz="1600" cap="all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5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/>
          <a:p>
            <a:fld id="{87903F78-9BF2-425C-9DC9-006DE7BA93E7}" type="slidenum">
              <a:rPr lang="ru-RU" altLang="ru-RU" sz="1600"/>
              <a:pPr/>
              <a:t>22</a:t>
            </a:fld>
            <a:endParaRPr lang="ru-RU" altLang="ru-RU" sz="1600"/>
          </a:p>
        </p:txBody>
      </p:sp>
      <p:pic>
        <p:nvPicPr>
          <p:cNvPr id="27656" name="Рисунок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204864"/>
            <a:ext cx="5581650" cy="444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547664" y="1484784"/>
            <a:ext cx="65527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altLang="ru-RU" sz="2000" u="sng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Форма заполнения данных об уплате государственной пошлины </a:t>
            </a:r>
            <a:endParaRPr lang="ru-RU" altLang="ru-RU" sz="2000" u="sng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9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0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1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2" name="Picture 41" descr="fsetan_emblema200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 txBox="1">
            <a:spLocks noChangeArrowheads="1"/>
          </p:cNvSpPr>
          <p:nvPr/>
        </p:nvSpPr>
        <p:spPr bwMode="auto">
          <a:xfrm>
            <a:off x="467544" y="836712"/>
            <a:ext cx="8424863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ru-RU" sz="1600" b="1" cap="all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Инструкция по заполнению Заявления на предоставление государственной услуги по прохождению аттестации по вопросам промышленной безопасности</a:t>
            </a:r>
            <a:endParaRPr lang="ru-RU" sz="1600" cap="all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3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/>
          <a:p>
            <a:fld id="{4E6FA446-2747-4C6A-BE81-FA81F40A21D0}" type="slidenum">
              <a:rPr lang="ru-RU" altLang="ru-RU" sz="1600"/>
              <a:pPr/>
              <a:t>23</a:t>
            </a:fld>
            <a:endParaRPr lang="ru-RU" altLang="ru-RU" sz="1600"/>
          </a:p>
        </p:txBody>
      </p:sp>
      <p:pic>
        <p:nvPicPr>
          <p:cNvPr id="29704" name="Рисунок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988840"/>
            <a:ext cx="4032448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5" name="Рисунок 3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4" y="1988840"/>
            <a:ext cx="4569718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195736" y="155679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/>
            <a:r>
              <a:rPr lang="ru-RU" altLang="ru-RU" u="sng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Форма загрузки и подписания документов</a:t>
            </a:r>
            <a:endParaRPr lang="ru-RU" altLang="ru-RU" u="sng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10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1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2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3" name="Picture 41" descr="fsetan_emblema2007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Рисунок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916832"/>
            <a:ext cx="4320480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8" name="Rectangle 3"/>
          <p:cNvSpPr txBox="1">
            <a:spLocks noChangeArrowheads="1"/>
          </p:cNvSpPr>
          <p:nvPr/>
        </p:nvSpPr>
        <p:spPr bwMode="auto">
          <a:xfrm>
            <a:off x="395536" y="836712"/>
            <a:ext cx="8424863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ru-RU" sz="1600" b="1" cap="all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Инструкция по заполнению Заявления на предоставление государственной услуги по прохождению аттестации по вопросам промышленной безопасности</a:t>
            </a:r>
            <a:endParaRPr lang="ru-RU" sz="1600" cap="all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2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/>
          <a:p>
            <a:fld id="{D2138444-DB78-417B-B04E-8CC655B7171E}" type="slidenum">
              <a:rPr lang="ru-RU" altLang="ru-RU" sz="1600"/>
              <a:pPr/>
              <a:t>24</a:t>
            </a:fld>
            <a:endParaRPr lang="ru-RU" altLang="ru-RU" sz="1600"/>
          </a:p>
        </p:txBody>
      </p:sp>
      <p:pic>
        <p:nvPicPr>
          <p:cNvPr id="31753" name="Рисунок 2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1916832"/>
            <a:ext cx="4287019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1835696" y="1556792"/>
            <a:ext cx="54325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/>
            <a:r>
              <a:rPr lang="ru-RU" altLang="ru-RU" u="sng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Информационный экран после заполнения заявления</a:t>
            </a:r>
            <a:endParaRPr lang="ru-RU" altLang="ru-RU" u="sng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17"/>
          <p:cNvGrpSpPr>
            <a:grpSpLocks/>
          </p:cNvGrpSpPr>
          <p:nvPr/>
        </p:nvGrpSpPr>
        <p:grpSpPr bwMode="auto">
          <a:xfrm>
            <a:off x="0" y="0"/>
            <a:ext cx="9144000" cy="1055035"/>
            <a:chOff x="0" y="289"/>
            <a:chExt cx="5760" cy="749"/>
          </a:xfrm>
        </p:grpSpPr>
        <p:sp>
          <p:nvSpPr>
            <p:cNvPr id="11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2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13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14" name="Picture 41" descr="fsetan_emblema2007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924944"/>
            <a:ext cx="9144000" cy="201622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428432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107950" y="980728"/>
            <a:ext cx="9036050" cy="973637"/>
          </a:xfrm>
        </p:spPr>
        <p:txBody>
          <a:bodyPr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государственная услуга 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 регистрации опасных производственных объектов в государственном реестре опасных производственных объектов</a:t>
            </a: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323528" y="4653136"/>
            <a:ext cx="8568952" cy="2088232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ru-RU" b="1" i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600" b="1" i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Административный Регламент </a:t>
            </a:r>
            <a:r>
              <a:rPr lang="ru-RU" sz="2600" i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 предоставлению Федеральной службой  по экологическому, технологическому и атомному надзору государственной услуги по регистрации опасных производственных объектов в государственном реестре опасных производственных объектов, утвержденного приказом </a:t>
            </a:r>
            <a:r>
              <a:rPr lang="ru-RU" sz="2600" i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Ростехнадзора</a:t>
            </a:r>
            <a:r>
              <a:rPr lang="ru-RU" sz="2600" i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600" i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600" b="1" i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 </a:t>
            </a:r>
            <a:r>
              <a:rPr lang="ru-RU" sz="2600" b="1" i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08 апреля 2019 г. </a:t>
            </a:r>
            <a:r>
              <a:rPr lang="ru-RU" sz="2600" b="1" i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ru-RU" sz="2600" b="1" i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140 (с изменениями от 24.05.2021 Приказ № 187) </a:t>
            </a:r>
            <a:endParaRPr lang="ru-RU" sz="2600" b="1" i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2600" b="1" i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600" b="1" i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Требования</a:t>
            </a:r>
            <a:r>
              <a:rPr lang="ru-RU" sz="2600" i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600" i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 регистрации в государственном реестре опасных производственных объектов и ведению государственного реестра опасных производственных объектов, утвержденные приказом  </a:t>
            </a:r>
            <a:r>
              <a:rPr lang="ru-RU" sz="2600" i="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Ростехнадзора</a:t>
            </a:r>
            <a:r>
              <a:rPr lang="ru-RU" sz="2600" i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600" b="1" i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 </a:t>
            </a:r>
            <a:r>
              <a:rPr lang="ru-RU" sz="2600" b="1" i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30 ноября 2020 г. № 471</a:t>
            </a:r>
          </a:p>
        </p:txBody>
      </p:sp>
      <p:graphicFrame>
        <p:nvGraphicFramePr>
          <p:cNvPr id="10" name="Содержимое 6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4183840487"/>
              </p:ext>
            </p:extLst>
          </p:nvPr>
        </p:nvGraphicFramePr>
        <p:xfrm>
          <a:off x="588069" y="2132856"/>
          <a:ext cx="8304411" cy="233238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396181"/>
                <a:gridCol w="1908230"/>
              </a:tblGrid>
              <a:tr h="522975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 государственной услуги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месяцев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 года 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59629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Поступило заявлений</a:t>
                      </a:r>
                      <a:endParaRPr lang="ru-RU" sz="2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1342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5309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Зарегистрировано</a:t>
                      </a:r>
                      <a:endParaRPr lang="ru-RU" sz="2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880</a:t>
                      </a:r>
                    </a:p>
                  </a:txBody>
                  <a:tcPr marL="0" marR="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Отказано</a:t>
                      </a:r>
                      <a:endParaRPr lang="ru-RU" sz="2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462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204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052736"/>
            <a:ext cx="9144000" cy="1224136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Государственная услуга по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Организации 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проведения аттестации по вопросам промышленной безопасности, по вопросам безопасности гидротехнических сооружений, безопасности в сфере электроэнергетики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145052"/>
              </p:ext>
            </p:extLst>
          </p:nvPr>
        </p:nvGraphicFramePr>
        <p:xfrm>
          <a:off x="107950" y="2355425"/>
          <a:ext cx="8773740" cy="286425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757665"/>
                <a:gridCol w="2016075"/>
              </a:tblGrid>
              <a:tr h="432048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 государственной услуги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месяцев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2022 года 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47921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Вызвано заявителей</a:t>
                      </a:r>
                      <a:endParaRPr lang="ru-RU" sz="2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12630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Явка</a:t>
                      </a:r>
                      <a:r>
                        <a:rPr lang="ru-RU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составила</a:t>
                      </a:r>
                      <a:endParaRPr lang="ru-RU" sz="2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8750</a:t>
                      </a:r>
                    </a:p>
                  </a:txBody>
                  <a:tcPr marL="0" marR="0" marT="0" marB="0" anchor="ctr"/>
                </a:tc>
              </a:tr>
              <a:tr h="5384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Аттестованы полностью</a:t>
                      </a:r>
                      <a:endParaRPr lang="ru-RU" sz="2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3613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4350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Аттестованы</a:t>
                      </a:r>
                      <a:r>
                        <a:rPr lang="ru-RU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частично</a:t>
                      </a:r>
                      <a:endParaRPr lang="ru-RU" sz="2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1928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 сдали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3209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395537" y="5085183"/>
            <a:ext cx="83529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5229200"/>
            <a:ext cx="6606480" cy="513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251520" y="5229200"/>
            <a:ext cx="84969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chemeClr val="bg1"/>
                </a:solidFill>
              </a:rPr>
              <a:t>Административный регламент </a:t>
            </a:r>
            <a:r>
              <a:rPr lang="ru-RU" dirty="0">
                <a:solidFill>
                  <a:schemeClr val="bg1"/>
                </a:solidFill>
              </a:rPr>
              <a:t>Федеральной службы по экологическому, технологическому и атомному надзору предоставления государственной услуги по организации проведения аттестации по вопросам промышленной безопасности, по вопросам безопасности гидротехнических сооружений, безопасности в сфере </a:t>
            </a:r>
            <a:r>
              <a:rPr lang="ru-RU" dirty="0" smtClean="0">
                <a:solidFill>
                  <a:schemeClr val="bg1"/>
                </a:solidFill>
              </a:rPr>
              <a:t>электроэнергетики </a:t>
            </a:r>
            <a:r>
              <a:rPr lang="ru-RU" b="1" dirty="0" smtClean="0">
                <a:solidFill>
                  <a:schemeClr val="bg1"/>
                </a:solidFill>
              </a:rPr>
              <a:t>от 26.11.2020 №459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86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8605" y="815439"/>
            <a:ext cx="8640960" cy="936104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          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Государственная 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услуга по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лицензированию эксплуатации взрывопожароопасных и химически опасных производственных объектов 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классов опасности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21529"/>
              </p:ext>
            </p:extLst>
          </p:nvPr>
        </p:nvGraphicFramePr>
        <p:xfrm>
          <a:off x="179512" y="2068347"/>
          <a:ext cx="8784583" cy="254091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051980"/>
                <a:gridCol w="1732603"/>
              </a:tblGrid>
              <a:tr h="618350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 государственной услуги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месяцев  2022 года 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4834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Поступило заявлений</a:t>
                      </a:r>
                      <a:endParaRPr lang="ru-RU" sz="2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962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Предоставлено лицензий </a:t>
                      </a:r>
                      <a:endParaRPr lang="ru-RU" sz="2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0" marR="0" marT="0" marB="0" anchor="ctr"/>
                </a:tc>
              </a:tr>
              <a:tr h="4373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Внесено изменений в лицензии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0" marR="0" marT="0" marB="0" anchor="ctr"/>
                </a:tc>
              </a:tr>
              <a:tr h="3509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Отказы и выявленные нарушения</a:t>
                      </a:r>
                      <a:endParaRPr lang="ru-RU" sz="2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578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Предоставлено выписок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79512" y="4725144"/>
            <a:ext cx="87849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>
                <a:solidFill>
                  <a:schemeClr val="bg1"/>
                </a:solidFill>
              </a:rPr>
              <a:t>Федеральный закон от 04.05.2011 г. № 99-ФЗ </a:t>
            </a:r>
            <a:r>
              <a:rPr lang="ru-RU" sz="1400" dirty="0">
                <a:solidFill>
                  <a:schemeClr val="bg1"/>
                </a:solidFill>
              </a:rPr>
              <a:t>«О лицензировании отдельных видов </a:t>
            </a:r>
            <a:r>
              <a:rPr lang="ru-RU" sz="1400" dirty="0" smtClean="0">
                <a:solidFill>
                  <a:schemeClr val="bg1"/>
                </a:solidFill>
              </a:rPr>
              <a:t>деятельности»</a:t>
            </a:r>
          </a:p>
          <a:p>
            <a:pPr algn="just"/>
            <a:r>
              <a:rPr lang="ru-RU" sz="1400" b="1" dirty="0">
                <a:solidFill>
                  <a:schemeClr val="bg1"/>
                </a:solidFill>
              </a:rPr>
              <a:t>Положение</a:t>
            </a:r>
            <a:r>
              <a:rPr lang="ru-RU" sz="1400" dirty="0">
                <a:solidFill>
                  <a:schemeClr val="bg1"/>
                </a:solidFill>
              </a:rPr>
              <a:t> о лицензировании эксплуатации взрывопожароопасных и химически опасных производственных объектов I, II и III классов опасности, утвержденное постановлением Правительства Российской Федерации </a:t>
            </a:r>
            <a:r>
              <a:rPr lang="ru-RU" sz="1400" b="1" dirty="0">
                <a:solidFill>
                  <a:schemeClr val="bg1"/>
                </a:solidFill>
              </a:rPr>
              <a:t>от 12 октября 2020 г. № </a:t>
            </a:r>
            <a:r>
              <a:rPr lang="ru-RU" sz="1400" b="1" dirty="0" smtClean="0">
                <a:solidFill>
                  <a:schemeClr val="bg1"/>
                </a:solidFill>
              </a:rPr>
              <a:t>1661</a:t>
            </a:r>
          </a:p>
          <a:p>
            <a:pPr algn="just"/>
            <a:r>
              <a:rPr lang="ru-RU" sz="1400" b="1" dirty="0">
                <a:solidFill>
                  <a:schemeClr val="bg1"/>
                </a:solidFill>
              </a:rPr>
              <a:t>Административный регламент </a:t>
            </a:r>
            <a:r>
              <a:rPr lang="ru-RU" sz="1400" dirty="0">
                <a:solidFill>
                  <a:schemeClr val="bg1"/>
                </a:solidFill>
              </a:rPr>
              <a:t>Федеральной службы по экологическому, технологическому и атомному надзору по предоставлению государственной услуги по лицензированию эксплуатации взрывопожароопасных и химически опасных производственных объектов I, II и III классов опасности, утвержденный приказом Федеральной службы по экологическому, технологическому и атомному надзору </a:t>
            </a:r>
            <a:r>
              <a:rPr lang="ru-RU" sz="1400" b="1" dirty="0">
                <a:solidFill>
                  <a:schemeClr val="bg1"/>
                </a:solidFill>
              </a:rPr>
              <a:t>от 25.11.2020 г. </a:t>
            </a:r>
            <a:r>
              <a:rPr lang="ru-RU" sz="1400" b="1" dirty="0" smtClean="0">
                <a:solidFill>
                  <a:schemeClr val="bg1"/>
                </a:solidFill>
              </a:rPr>
              <a:t>№ 454</a:t>
            </a:r>
            <a:endParaRPr lang="ru-RU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07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980728"/>
            <a:ext cx="9144000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          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Государственная 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услуга по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Приему 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учету 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уведомлений о начале осуществления юридическими лицами и индивидуальными предпринимателями отдельных видов работ и услуг по перечню, утвержденному Правительством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Российской 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Федерации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06227"/>
              </p:ext>
            </p:extLst>
          </p:nvPr>
        </p:nvGraphicFramePr>
        <p:xfrm>
          <a:off x="323528" y="2564904"/>
          <a:ext cx="8640960" cy="244827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936684"/>
                <a:gridCol w="1704276"/>
              </a:tblGrid>
              <a:tr h="82190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 государственной услуги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месяцев  2022 года 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56184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Поступило заявлений</a:t>
                      </a:r>
                      <a:endParaRPr lang="ru-RU" sz="2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5579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Внесено на Портал </a:t>
                      </a:r>
                      <a:endParaRPr lang="ru-RU" sz="2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/>
                </a:tc>
              </a:tr>
              <a:tr h="5065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Отказано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23528" y="4581128"/>
            <a:ext cx="86409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400" b="1" dirty="0" smtClean="0">
              <a:solidFill>
                <a:schemeClr val="bg1"/>
              </a:solidFill>
            </a:endParaRPr>
          </a:p>
          <a:p>
            <a:pPr algn="just"/>
            <a:endParaRPr lang="ru-RU" sz="1400" b="1" dirty="0">
              <a:solidFill>
                <a:schemeClr val="bg1"/>
              </a:solidFill>
            </a:endParaRPr>
          </a:p>
          <a:p>
            <a:pPr algn="just"/>
            <a:endParaRPr lang="ru-RU" sz="1400" b="1" dirty="0" smtClean="0">
              <a:solidFill>
                <a:schemeClr val="bg1"/>
              </a:solidFill>
            </a:endParaRPr>
          </a:p>
          <a:p>
            <a:pPr algn="just"/>
            <a:r>
              <a:rPr lang="ru-RU" sz="1400" b="1" dirty="0" smtClean="0">
                <a:solidFill>
                  <a:schemeClr val="bg1"/>
                </a:solidFill>
              </a:rPr>
              <a:t>Административный </a:t>
            </a:r>
            <a:r>
              <a:rPr lang="ru-RU" sz="1400" b="1" dirty="0">
                <a:solidFill>
                  <a:schemeClr val="bg1"/>
                </a:solidFill>
              </a:rPr>
              <a:t>регламент </a:t>
            </a:r>
            <a:r>
              <a:rPr lang="ru-RU" sz="1400" dirty="0">
                <a:solidFill>
                  <a:schemeClr val="bg1"/>
                </a:solidFill>
              </a:rPr>
              <a:t>Федеральной службы по экологическому, технологическому и атомному надзору предоставления государственной услуги по приёму и учёту уведомлений о начале осуществления юридическими лицами и индивидуальными предпринимателями отдельных видов работ и услуг по перечню, утверждённому Правительством Российской Федерации, утвержденный приказом </a:t>
            </a:r>
            <a:r>
              <a:rPr lang="ru-RU" sz="1400" dirty="0" err="1">
                <a:solidFill>
                  <a:schemeClr val="bg1"/>
                </a:solidFill>
              </a:rPr>
              <a:t>Ростехнадзора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b="1" dirty="0">
                <a:solidFill>
                  <a:schemeClr val="bg1"/>
                </a:solidFill>
              </a:rPr>
              <a:t>от 20.09.2018 г. № 452.</a:t>
            </a:r>
          </a:p>
        </p:txBody>
      </p:sp>
    </p:spTree>
    <p:extLst>
      <p:ext uri="{BB962C8B-B14F-4D97-AF65-F5344CB8AC3E}">
        <p14:creationId xmlns:p14="http://schemas.microsoft.com/office/powerpoint/2010/main" val="303584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980728"/>
            <a:ext cx="91440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          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Количество зарегистрированных входящих документов  по  остальным государственным услугам управления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927459"/>
              </p:ext>
            </p:extLst>
          </p:nvPr>
        </p:nvGraphicFramePr>
        <p:xfrm>
          <a:off x="323528" y="1700809"/>
          <a:ext cx="8640960" cy="472354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936684"/>
                <a:gridCol w="1704276"/>
              </a:tblGrid>
              <a:tr h="504055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 государственной услуги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месяцев  2022 года 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56184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Ввод в эксплуатацию лифтов</a:t>
                      </a:r>
                      <a:endParaRPr lang="ru-RU" sz="2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263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4214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Выдача разрешений со взрывчатыми материалами </a:t>
                      </a:r>
                      <a:endParaRPr lang="ru-RU" sz="2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154</a:t>
                      </a:r>
                    </a:p>
                  </a:txBody>
                  <a:tcPr marL="0" marR="0" marT="0" marB="0" anchor="ctr"/>
                </a:tc>
              </a:tr>
              <a:tr h="5065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Выдача разрешений на эксплуатацию ГТС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5065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Утверждение декларации безопасности ГТС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5065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Согласование правил эксплуатации ГТС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5065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Документы,</a:t>
                      </a:r>
                      <a:r>
                        <a:rPr lang="ru-RU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уточненные границы горного отвода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5065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Согласование ПРГР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355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5065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Разрешений на допуск в эксплуатацию</a:t>
                      </a:r>
                      <a:r>
                        <a:rPr lang="ru-RU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э/у и т/у</a:t>
                      </a:r>
                      <a:endParaRPr lang="ru-RU" sz="2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1171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290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052737"/>
            <a:ext cx="9144000" cy="36004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Особенности работы в 2023году по лицензированию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" name="TextBox 11"/>
          <p:cNvSpPr txBox="1"/>
          <p:nvPr/>
        </p:nvSpPr>
        <p:spPr>
          <a:xfrm>
            <a:off x="251520" y="1484784"/>
            <a:ext cx="864096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Средне-Поволжское  управление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информирует 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 принятии постановления Правительства Российской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Федерации 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 23.01.2023 № 63 «О внесении изменений    в постановление Правительства Российской Федерации от 12 марта 2022 г. № 353 и признании утратившим силу отдельного положения постановления Правительства Российской Федерации  от 12 сентября 2022 г. № 1589» (далее – соответственно Постановление № 63 и Постановление  № 353).</a:t>
            </a:r>
          </a:p>
          <a:p>
            <a:pPr lvl="0" algn="just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Постановление № 63 содержит отдельные положения, связанные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предоставлением государственных услуг по лицензированию отдельных видов деятельности в 2023 году, предусматривающие в том числе следующее:</a:t>
            </a:r>
          </a:p>
          <a:p>
            <a:pPr lvl="0" algn="just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пунктом 4 Постановления № 63 установлено, что в случае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уплаты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 01.01.2023 до дня вступления в силу названного постановления государственной пошлины в рамках оказания государственных услуг по предоставлению лицензии, внесению изменений в реестр лицензий в отношении лицензируемых видов деятельности, предусмотренных частью 1 статьи 12 Федерального закона от 04.05.2011 № 99-ФЗ  «О лицензировании отдельных видов деятельности» (далее – Федеральный закон № 99-ФЗ), по соответствующим заявлениям, поданным в 2023 году, плательщик такой государственной пошлины вправе обратиться за ее возвратом;</a:t>
            </a:r>
          </a:p>
          <a:p>
            <a:pPr algn="just"/>
            <a:endParaRPr lang="ru-RU" sz="1400" b="1" dirty="0" smtClean="0">
              <a:solidFill>
                <a:schemeClr val="bg1"/>
              </a:solidFill>
            </a:endParaRPr>
          </a:p>
          <a:p>
            <a:pPr algn="just"/>
            <a:endParaRPr lang="ru-RU" sz="1400" b="1" dirty="0" smtClean="0">
              <a:solidFill>
                <a:schemeClr val="bg1"/>
              </a:solidFill>
            </a:endParaRPr>
          </a:p>
          <a:p>
            <a:pPr algn="just"/>
            <a:endParaRPr lang="ru-RU" sz="1400" b="1" dirty="0" smtClean="0">
              <a:solidFill>
                <a:schemeClr val="bg1"/>
              </a:solidFill>
            </a:endParaRPr>
          </a:p>
          <a:p>
            <a:pPr algn="just"/>
            <a:endParaRPr lang="ru-RU" sz="1400" b="1" dirty="0" smtClean="0">
              <a:solidFill>
                <a:schemeClr val="bg1"/>
              </a:solidFill>
            </a:endParaRPr>
          </a:p>
          <a:p>
            <a:pPr algn="just"/>
            <a:endParaRPr lang="ru-RU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3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1725" y="909728"/>
            <a:ext cx="9144000" cy="50304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           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Особенности работы в 2023году по лицензированию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055035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 dirty="0">
                <a:solidFill>
                  <a:prstClr val="white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" name="TextBox 11"/>
          <p:cNvSpPr txBox="1"/>
          <p:nvPr/>
        </p:nvSpPr>
        <p:spPr>
          <a:xfrm>
            <a:off x="149229" y="1340768"/>
            <a:ext cx="884554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Продлено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 конца 2023 года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действие пунктов 5 и 9 Постановления №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353, предусматривающих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отсутствие необходимости обеспечения лицензиатами, осуществляющими в соответствии с Федеральным законом № 99-ФЗ лицензируемые виды деятельности, относящиеся к компетенции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внесения изменений в реестр лицензий в случае изменения места нахождения лицензиата, места осуществления лицензируемого вида деятельности, связанного с переименованием географического объекта, улицы, площади или иной территории, изменением нумерации объекта адресации, в том числе почтового индекса, в случае переименования лицензиата, его реорганизации в форме преобразования, слияния, присоединения, а также предоставление государственных услуг по лицензированию отдельных видов деятельности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без уплаты заявителем соответствующей государственной пошлины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осуществление деятельности по эксплуатации взрывопожароопасных и химически опасных производственных объектов I, II и III классов опасности и деятельности, связанной с обращением взрывчатых материалов промышленного назначения, допускается без внесения изменений в реестр лицензий в связи с изменением адреса места осуществления лицензируемого вида деятельности, указанного в реестре лицензий,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 31.12.2023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(такие изменения вносятся лицензирующим органом в реестр лицензий в случае обращения лицензиата с соответствующим заявлением). </a:t>
            </a: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73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Tradeshow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10421</TotalTime>
  <Words>1637</Words>
  <Application>Microsoft Office PowerPoint</Application>
  <PresentationFormat>Экран (4:3)</PresentationFormat>
  <Paragraphs>193</Paragraphs>
  <Slides>25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3_Tradeshow</vt:lpstr>
      <vt:lpstr>Презентация PowerPoint</vt:lpstr>
      <vt:lpstr>Государственная услуга по Ведению реестра заключений экспертизы промышленной безопасности</vt:lpstr>
      <vt:lpstr>государственная услуга по регистрации опасных производственных объектов в государственном реестре опасных производственных объектов</vt:lpstr>
      <vt:lpstr>Государственная услуга по Организации проведения аттестации по вопросам промышленной безопасности, по вопросам безопасности гидротехнических сооружений, безопасности в сфере электроэнергетики</vt:lpstr>
      <vt:lpstr>           Государственная услуга по лицензированию эксплуатации взрывопожароопасных и химически опасных производственных объектов I,II и III классов опасности</vt:lpstr>
      <vt:lpstr>           Государственная услуга по Приему и учету уведомлений о начале осуществления юридическими лицами и индивидуальными предпринимателями отдельных видов работ и услуг по перечню, утвержденному Правительством  Российской Федерации</vt:lpstr>
      <vt:lpstr>           Количество зарегистрированных входящих документов  по  остальным государственным услугам управления</vt:lpstr>
      <vt:lpstr>Особенности работы в 2023году по лицензированию</vt:lpstr>
      <vt:lpstr>           Особенности работы в 2023году по лицензированию</vt:lpstr>
      <vt:lpstr>Подача заявлений через Единый портал государственных                          и муниципальных услуг (функций)</vt:lpstr>
      <vt:lpstr>Подача заявлений через Единый портал государственных                          и муниципальных услуг (функций)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Карпов Денис Николаевич</dc:creator>
  <cp:lastModifiedBy>gos2</cp:lastModifiedBy>
  <cp:revision>978</cp:revision>
  <cp:lastPrinted>2023-02-15T04:00:19Z</cp:lastPrinted>
  <dcterms:created xsi:type="dcterms:W3CDTF">2013-03-25T09:28:04Z</dcterms:created>
  <dcterms:modified xsi:type="dcterms:W3CDTF">2023-02-15T04:01:18Z</dcterms:modified>
</cp:coreProperties>
</file>